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2" r:id="rId2"/>
    <p:sldId id="263" r:id="rId3"/>
    <p:sldId id="256" r:id="rId4"/>
    <p:sldId id="258" r:id="rId5"/>
    <p:sldId id="257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B78A697-9D75-4DE8-8C28-1296A6CF43C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26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1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1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8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5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3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31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5" Type="http://schemas.openxmlformats.org/officeDocument/2006/relationships/image" Target="../media/image5.jf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141048-9E40-454F-B64B-77A174CA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2491"/>
            <a:ext cx="9905998" cy="1201404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Eko aktivnosti : travanj – svibanj - lipanj 2025.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D4B79AA-AA87-4A38-9BC9-85AD350F9A2E}"/>
              </a:ext>
            </a:extLst>
          </p:cNvPr>
          <p:cNvSpPr txBox="1"/>
          <p:nvPr/>
        </p:nvSpPr>
        <p:spPr>
          <a:xfrm>
            <a:off x="828583" y="1482570"/>
            <a:ext cx="103691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EKO DAN   </a:t>
            </a:r>
            <a:r>
              <a:rPr lang="hr-HR" dirty="0"/>
              <a:t>4.4 i 7. 4. 2025. koordinatori </a:t>
            </a:r>
            <a:r>
              <a:rPr lang="hr-HR" dirty="0" err="1"/>
              <a:t>Luana</a:t>
            </a:r>
            <a:r>
              <a:rPr lang="hr-HR" dirty="0"/>
              <a:t> </a:t>
            </a:r>
            <a:r>
              <a:rPr lang="hr-HR" dirty="0" err="1"/>
              <a:t>Žegarac</a:t>
            </a:r>
            <a:r>
              <a:rPr lang="hr-HR" dirty="0"/>
              <a:t>, Nenad Marković</a:t>
            </a:r>
          </a:p>
          <a:p>
            <a:r>
              <a:rPr lang="hr-HR" dirty="0"/>
              <a:t>4.4. OŠ Jabukovac Zagreb (RN i PN) i Tehnički muzej u Zagrebu (RN) + PMF Zagreb, Fizički odsjek</a:t>
            </a:r>
          </a:p>
          <a:p>
            <a:r>
              <a:rPr lang="hr-HR" dirty="0"/>
              <a:t>7.4. Udruga  </a:t>
            </a:r>
            <a:r>
              <a:rPr lang="hr-HR" dirty="0" err="1"/>
              <a:t>Eduka</a:t>
            </a:r>
            <a:r>
              <a:rPr lang="hr-HR" dirty="0"/>
              <a:t> Klinča Sela, kraj Jastrebarskog  , učenički </a:t>
            </a:r>
            <a:r>
              <a:rPr lang="hr-HR" dirty="0" err="1"/>
              <a:t>ekoodbor</a:t>
            </a:r>
            <a:r>
              <a:rPr lang="hr-HR" dirty="0"/>
              <a:t> 30-32 učenika </a:t>
            </a:r>
          </a:p>
          <a:p>
            <a:r>
              <a:rPr lang="hr-HR" dirty="0"/>
              <a:t>ESF PROJEKT- „ZNANSTVENA AVANTURA”.</a:t>
            </a:r>
          </a:p>
          <a:p>
            <a:endParaRPr lang="hr-HR" dirty="0"/>
          </a:p>
          <a:p>
            <a:r>
              <a:rPr lang="hr-HR" b="1" dirty="0">
                <a:solidFill>
                  <a:srgbClr val="FF0000"/>
                </a:solidFill>
              </a:rPr>
              <a:t>DAN PLANETA ZEMLJE  </a:t>
            </a:r>
            <a:r>
              <a:rPr lang="hr-HR" dirty="0"/>
              <a:t>22. ILI 23. 4. 2025.  ODLAZAK U HPMUZEJ U ZAGREBU, koordinatorica Helena </a:t>
            </a:r>
            <a:r>
              <a:rPr lang="hr-HR" dirty="0" err="1"/>
              <a:t>Valečić</a:t>
            </a:r>
            <a:r>
              <a:rPr lang="hr-HR" dirty="0"/>
              <a:t>, prof. biologije, učiteljica savjetnica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22. 5. 2025. Međunarodni dan biološke raznolikosti i Dan zaštite okoliša u RH: </a:t>
            </a:r>
            <a:r>
              <a:rPr lang="hr-HR" dirty="0"/>
              <a:t>Stručna ekskurzija na otok Krk- „ Biološka raznolikost otoka Krka“ i onečišćenje mora na otoku Krku.</a:t>
            </a:r>
          </a:p>
          <a:p>
            <a:r>
              <a:rPr lang="hr-HR" dirty="0"/>
              <a:t>Ciljana skupina: Učenički </a:t>
            </a:r>
            <a:r>
              <a:rPr lang="hr-HR" dirty="0" err="1"/>
              <a:t>ekoodbor</a:t>
            </a:r>
            <a:r>
              <a:rPr lang="hr-HR" dirty="0"/>
              <a:t> i dio učitelja iz </a:t>
            </a:r>
            <a:r>
              <a:rPr lang="hr-HR" dirty="0" err="1"/>
              <a:t>Ekoodbora</a:t>
            </a:r>
            <a:r>
              <a:rPr lang="hr-HR" dirty="0"/>
              <a:t> </a:t>
            </a:r>
          </a:p>
          <a:p>
            <a:r>
              <a:rPr lang="hr-HR" dirty="0"/>
              <a:t>Otok Krk i Centar za obrazovanje i zaštitu okoliša Mare </a:t>
            </a:r>
            <a:r>
              <a:rPr lang="hr-HR" dirty="0" err="1"/>
              <a:t>MundiPunat</a:t>
            </a:r>
            <a:endParaRPr lang="hr-HR" dirty="0"/>
          </a:p>
          <a:p>
            <a:r>
              <a:rPr lang="hr-HR" dirty="0"/>
              <a:t> Učitelji koordinatori:  Romana Šimunić </a:t>
            </a:r>
            <a:r>
              <a:rPr lang="hr-HR" dirty="0" err="1"/>
              <a:t>Cvrtila</a:t>
            </a:r>
            <a:r>
              <a:rPr lang="hr-HR" dirty="0"/>
              <a:t>-ravnateljica škole, </a:t>
            </a:r>
            <a:r>
              <a:rPr lang="hr-HR" dirty="0" err="1"/>
              <a:t>Luana</a:t>
            </a:r>
            <a:r>
              <a:rPr lang="hr-HR" dirty="0"/>
              <a:t> </a:t>
            </a:r>
            <a:r>
              <a:rPr lang="hr-HR" dirty="0" err="1"/>
              <a:t>Žegarac</a:t>
            </a:r>
            <a:r>
              <a:rPr lang="hr-HR" dirty="0"/>
              <a:t>, Helena </a:t>
            </a:r>
            <a:r>
              <a:rPr lang="hr-HR" dirty="0" err="1"/>
              <a:t>Valečić</a:t>
            </a:r>
            <a:r>
              <a:rPr lang="hr-HR" dirty="0"/>
              <a:t>, Nenad Marković i dio učitelja u </a:t>
            </a:r>
            <a:r>
              <a:rPr lang="hr-HR" dirty="0" err="1"/>
              <a:t>ekoodboru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69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685BE46-206C-4D88-9AE9-E4F04B59EAAD}"/>
              </a:ext>
            </a:extLst>
          </p:cNvPr>
          <p:cNvSpPr txBox="1"/>
          <p:nvPr/>
        </p:nvSpPr>
        <p:spPr>
          <a:xfrm>
            <a:off x="1114780" y="248575"/>
            <a:ext cx="1089670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000" b="1" dirty="0">
                <a:solidFill>
                  <a:srgbClr val="FF0000"/>
                </a:solidFill>
              </a:rPr>
              <a:t>6.5. 2025. Seosko imanje </a:t>
            </a:r>
            <a:r>
              <a:rPr lang="hr-HR" sz="2000" b="1" dirty="0" err="1">
                <a:solidFill>
                  <a:srgbClr val="FF0000"/>
                </a:solidFill>
              </a:rPr>
              <a:t>Šimanović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dirty="0"/>
              <a:t>(domaće životinje, ekološka proizvodnja hrane i pića, razgledavanje obilježenih vrsta drveća te predavanje za što se svako drvo koristi, kakav ima plod i po čemu se razlikuju, rad na tkalačkom stanu) učenici prvih razreda Donja Zdenčina Učiteljice Ines Zorko i Suzana Plavec, djelatnici imanja </a:t>
            </a:r>
            <a:r>
              <a:rPr lang="hr-HR" sz="2000" dirty="0" err="1"/>
              <a:t>Šimanović</a:t>
            </a:r>
            <a:r>
              <a:rPr lang="hr-HR" sz="2000" dirty="0"/>
              <a:t> 8 sati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6.5.2025. Karlovac </a:t>
            </a:r>
            <a:r>
              <a:rPr lang="hr-HR" sz="2000" b="1" dirty="0" err="1">
                <a:solidFill>
                  <a:srgbClr val="FF0000"/>
                </a:solidFill>
              </a:rPr>
              <a:t>Aquatika</a:t>
            </a:r>
            <a:r>
              <a:rPr lang="hr-HR" sz="2000" b="1" dirty="0">
                <a:solidFill>
                  <a:srgbClr val="FF0000"/>
                </a:solidFill>
              </a:rPr>
              <a:t> i vožnja Žitnom lađom </a:t>
            </a:r>
            <a:r>
              <a:rPr lang="hr-HR" sz="2000" dirty="0"/>
              <a:t>(razgled izložbenog postava slatkovodnog akvarija koji je prikaz flore i faune hrvatskih rijeka i njihovih ekosustava, geološke prošlosti te tradicijske kulture i povijesti porječja četiriju karlovačkih rijeka) učenici drugih razreda Karlovac Učiteljice </a:t>
            </a:r>
            <a:r>
              <a:rPr lang="hr-HR" sz="2000" dirty="0" err="1"/>
              <a:t>Sinea</a:t>
            </a:r>
            <a:r>
              <a:rPr lang="hr-HR" sz="2000" dirty="0"/>
              <a:t> Zorić i </a:t>
            </a:r>
            <a:r>
              <a:rPr lang="hr-HR" sz="2000" dirty="0" err="1"/>
              <a:t>Luana</a:t>
            </a:r>
            <a:r>
              <a:rPr lang="hr-HR" sz="2000" dirty="0"/>
              <a:t> </a:t>
            </a:r>
            <a:r>
              <a:rPr lang="hr-HR" sz="2000" dirty="0" err="1"/>
              <a:t>Žegarac</a:t>
            </a:r>
            <a:r>
              <a:rPr lang="hr-HR" sz="2000" dirty="0"/>
              <a:t>, djelatnici </a:t>
            </a:r>
            <a:r>
              <a:rPr lang="hr-HR" sz="2000" dirty="0" err="1"/>
              <a:t>Aquatike</a:t>
            </a:r>
            <a:endParaRPr lang="hr-HR" sz="2000" dirty="0"/>
          </a:p>
          <a:p>
            <a:pPr algn="just"/>
            <a:r>
              <a:rPr lang="hr-HR" sz="2000" dirty="0"/>
              <a:t> 8 sati.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6.5.2025. Muzej krapinskih neandertalaca (razgled rekonstrukcije kozmičke evolucije</a:t>
            </a:r>
            <a:r>
              <a:rPr lang="hr-HR" sz="2000" dirty="0"/>
              <a:t>) Učenici trećih razreda Krapina Učiteljice Ivana Perišić Živković i Koraljka Milun, djelatnici muzeja 8 sati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>
                <a:solidFill>
                  <a:srgbClr val="FF0000"/>
                </a:solidFill>
              </a:rPr>
              <a:t>6.5.2025. NP Plitvička jezera </a:t>
            </a:r>
            <a:r>
              <a:rPr lang="hr-HR" sz="2000" dirty="0"/>
              <a:t>(razgled najstarijeg i najvećeg nacionalnog parka Republike Hrvatske) učenici četvrtih razreda NP Plitvička jezera Učiteljice Martina Šoštarić, Nena </a:t>
            </a:r>
            <a:r>
              <a:rPr lang="hr-HR" sz="2000" dirty="0" err="1"/>
              <a:t>Radusin</a:t>
            </a:r>
            <a:r>
              <a:rPr lang="hr-HR" sz="2000" dirty="0"/>
              <a:t>, djelatnici NP Plitvičkih jezera 8 sati svibanj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b="1" dirty="0">
                <a:solidFill>
                  <a:srgbClr val="FF0000"/>
                </a:solidFill>
              </a:rPr>
              <a:t>Svibanj 2025 </a:t>
            </a:r>
            <a:r>
              <a:rPr lang="hr-HR" sz="2000" dirty="0"/>
              <a:t>Posjet Lovačkom muzeju Učenici 4.b razreda Lovački muzej, Zagreb Učiteljica Martina Šoštarić, djelatnici Lovačkog muzeja 3 sata</a:t>
            </a:r>
          </a:p>
        </p:txBody>
      </p:sp>
    </p:spTree>
    <p:extLst>
      <p:ext uri="{BB962C8B-B14F-4D97-AF65-F5344CB8AC3E}">
        <p14:creationId xmlns:p14="http://schemas.microsoft.com/office/powerpoint/2010/main" val="1323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84054" y="711993"/>
            <a:ext cx="5174427" cy="3469389"/>
          </a:xfrm>
        </p:spPr>
        <p:txBody>
          <a:bodyPr>
            <a:normAutofit/>
          </a:bodyPr>
          <a:lstStyle/>
          <a:p>
            <a:r>
              <a:rPr kumimoji="0" lang="hr-HR" sz="4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      </a:t>
            </a:r>
            <a:r>
              <a:rPr kumimoji="0" lang="hr-HR" sz="4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j-ea"/>
                <a:cs typeface="+mj-cs"/>
              </a:rPr>
              <a:t>EKO DAN</a:t>
            </a:r>
          </a:p>
          <a:p>
            <a:pPr algn="ctr"/>
            <a:r>
              <a:rPr kumimoji="0" lang="hr-HR" sz="4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w Cen MT" panose="020B0602020104020603"/>
                <a:ea typeface="+mj-ea"/>
                <a:cs typeface="+mj-cs"/>
              </a:rPr>
              <a:t> 4.4.2025</a:t>
            </a:r>
            <a:r>
              <a:rPr kumimoji="0" lang="hr-HR" sz="4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.</a:t>
            </a:r>
          </a:p>
          <a:p>
            <a:pPr algn="ctr"/>
            <a:r>
              <a:rPr lang="hr-HR" sz="3200" b="1" dirty="0">
                <a:solidFill>
                  <a:srgbClr val="002060"/>
                </a:solidFill>
              </a:rPr>
              <a:t>TEMA:  ENERGIJA</a:t>
            </a:r>
          </a:p>
          <a:p>
            <a:pPr algn="ctr"/>
            <a:r>
              <a:rPr lang="hr-HR" sz="3200" b="1" dirty="0" err="1">
                <a:solidFill>
                  <a:srgbClr val="002060"/>
                </a:solidFill>
              </a:rPr>
              <a:t>Oš</a:t>
            </a:r>
            <a:r>
              <a:rPr lang="hr-HR" sz="3200" b="1" dirty="0">
                <a:solidFill>
                  <a:srgbClr val="002060"/>
                </a:solidFill>
              </a:rPr>
              <a:t> jabukovac </a:t>
            </a:r>
            <a:r>
              <a:rPr lang="hr-HR" sz="3200" b="1" dirty="0" err="1">
                <a:solidFill>
                  <a:srgbClr val="002060"/>
                </a:solidFill>
              </a:rPr>
              <a:t>zagreb</a:t>
            </a:r>
            <a:endParaRPr lang="hr-HR" sz="3200" b="1" dirty="0">
              <a:solidFill>
                <a:srgbClr val="002060"/>
              </a:solidFill>
            </a:endParaRPr>
          </a:p>
        </p:txBody>
      </p:sp>
      <p:sp>
        <p:nvSpPr>
          <p:cNvPr id="10" name="Round Diagonal Corner Rectangle 21">
            <a:extLst>
              <a:ext uri="{FF2B5EF4-FFF2-40B4-BE49-F238E27FC236}">
                <a16:creationId xmlns:a16="http://schemas.microsoft.com/office/drawing/2014/main" id="{7FE62D1E-2EE0-4E15-A112-FA33E7768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8988" y="808057"/>
            <a:ext cx="3637688" cy="498314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Dječja umjetnost, crtež, ukrasni isječci&#10;&#10;Opis je automatski generiran">
            <a:extLst>
              <a:ext uri="{FF2B5EF4-FFF2-40B4-BE49-F238E27FC236}">
                <a16:creationId xmlns:a16="http://schemas.microsoft.com/office/drawing/2014/main" id="{BFF26060-F8D0-4916-8E4A-9D35B4D4FD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872" b="7296"/>
          <a:stretch/>
        </p:blipFill>
        <p:spPr>
          <a:xfrm>
            <a:off x="1433519" y="1129789"/>
            <a:ext cx="2997608" cy="2087014"/>
          </a:xfrm>
          <a:prstGeom prst="rect">
            <a:avLst/>
          </a:prstGeom>
        </p:spPr>
      </p:pic>
      <p:pic>
        <p:nvPicPr>
          <p:cNvPr id="5" name="Slika 4" descr="Slika na kojoj se prikazuje grafika, grafički dizajn, ukrasni isječci&#10;&#10;Opis je automatski generiran">
            <a:extLst>
              <a:ext uri="{FF2B5EF4-FFF2-40B4-BE49-F238E27FC236}">
                <a16:creationId xmlns:a16="http://schemas.microsoft.com/office/drawing/2014/main" id="{2D215F69-0FE9-4AF9-ACCF-70BE36094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59" b="16494"/>
          <a:stretch/>
        </p:blipFill>
        <p:spPr>
          <a:xfrm>
            <a:off x="1433519" y="3381395"/>
            <a:ext cx="2997608" cy="20870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F264B-944F-4F9F-9559-F2EF02CD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DA10C6C8-9926-406D-B931-F6E832349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82790410-F961-4FFC-9BA9-9075975F7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A63CC6FA-6B20-4FEF-B6AB-74DFFBA8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6B023A17-803B-45E8-AA25-0750163A6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AE0041DC-9380-40CA-81C7-7E1979BCC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DF172799-4AA9-44D1-A584-21DBF4AD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4BBC0E46-C375-4077-8827-DC6EA988E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1539CECD-3B9F-4662-A3E4-7212F6501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734D7814-FB89-4CCC-B875-0BAA5136A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8D765418-598D-47FF-A206-2471ABF0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9" name="Slika 8" descr="Slika na kojoj se prikazuje nebo, vanjski, avion, plavo&#10;&#10;Opis je automatski generiran">
            <a:extLst>
              <a:ext uri="{FF2B5EF4-FFF2-40B4-BE49-F238E27FC236}">
                <a16:creationId xmlns:a16="http://schemas.microsoft.com/office/drawing/2014/main" id="{3217FFA3-EA86-4CD4-B474-58829CCA0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449" y="25401"/>
            <a:ext cx="2143125" cy="2143125"/>
          </a:xfrm>
          <a:prstGeom prst="rect">
            <a:avLst/>
          </a:prstGeom>
        </p:spPr>
      </p:pic>
      <p:pic>
        <p:nvPicPr>
          <p:cNvPr id="23" name="Slika 22" descr="Slika na kojoj se prikazuje vanjski, nebo, energija Sunca, Sunčeva energija&#10;&#10;Opis je automatski generiran">
            <a:extLst>
              <a:ext uri="{FF2B5EF4-FFF2-40B4-BE49-F238E27FC236}">
                <a16:creationId xmlns:a16="http://schemas.microsoft.com/office/drawing/2014/main" id="{92B765A5-9B65-4C03-A9D6-F11ACDA6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75" y="5036364"/>
            <a:ext cx="2638425" cy="1733550"/>
          </a:xfrm>
          <a:prstGeom prst="rect">
            <a:avLst/>
          </a:prstGeom>
        </p:spPr>
      </p:pic>
      <p:pic>
        <p:nvPicPr>
          <p:cNvPr id="25" name="Slika 24" descr="Slika na kojoj se prikazuje snimka zaslona, solarna ćelija, sunčev, dizajn&#10;&#10;Opis je automatski generiran">
            <a:extLst>
              <a:ext uri="{FF2B5EF4-FFF2-40B4-BE49-F238E27FC236}">
                <a16:creationId xmlns:a16="http://schemas.microsoft.com/office/drawing/2014/main" id="{8B56A786-A17A-46BB-AA72-4B54E68DB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726" y="5026819"/>
            <a:ext cx="2695575" cy="1695450"/>
          </a:xfrm>
          <a:prstGeom prst="rect">
            <a:avLst/>
          </a:prstGeom>
        </p:spPr>
      </p:pic>
      <p:pic>
        <p:nvPicPr>
          <p:cNvPr id="27" name="Slika 26" descr="Slika na kojoj se prikazuje Dječja umjetnost, crtež, dizajn, ukrasni isječci&#10;&#10;Opis je automatski generiran">
            <a:extLst>
              <a:ext uri="{FF2B5EF4-FFF2-40B4-BE49-F238E27FC236}">
                <a16:creationId xmlns:a16="http://schemas.microsoft.com/office/drawing/2014/main" id="{CECE8C22-91AA-49F0-A96A-250D0B8EA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036" y="273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>
            <a:extLst>
              <a:ext uri="{FF2B5EF4-FFF2-40B4-BE49-F238E27FC236}">
                <a16:creationId xmlns:a16="http://schemas.microsoft.com/office/drawing/2014/main" id="{8B642D72-244F-45E9-A32A-BCFCE9E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7F923EF-CB07-40C3-B673-2E83F92E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9D34C424-A519-4D35-9D94-0157B593A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1" name="Rectangle 5">
                <a:extLst>
                  <a:ext uri="{FF2B5EF4-FFF2-40B4-BE49-F238E27FC236}">
                    <a16:creationId xmlns:a16="http://schemas.microsoft.com/office/drawing/2014/main" id="{6AB79813-04EC-46F4-8C8B-1D1356EC1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82" name="Freeform 6">
                <a:extLst>
                  <a:ext uri="{FF2B5EF4-FFF2-40B4-BE49-F238E27FC236}">
                    <a16:creationId xmlns:a16="http://schemas.microsoft.com/office/drawing/2014/main" id="{FECD8EE9-F779-406B-9C94-04D8E9811D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7">
                <a:extLst>
                  <a:ext uri="{FF2B5EF4-FFF2-40B4-BE49-F238E27FC236}">
                    <a16:creationId xmlns:a16="http://schemas.microsoft.com/office/drawing/2014/main" id="{F9AB2AFE-A614-4144-9807-3F7893DF6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8">
                <a:extLst>
                  <a:ext uri="{FF2B5EF4-FFF2-40B4-BE49-F238E27FC236}">
                    <a16:creationId xmlns:a16="http://schemas.microsoft.com/office/drawing/2014/main" id="{E29E9E76-26CD-4D24-812D-DD56AAED76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5" name="Freeform 9">
                <a:extLst>
                  <a:ext uri="{FF2B5EF4-FFF2-40B4-BE49-F238E27FC236}">
                    <a16:creationId xmlns:a16="http://schemas.microsoft.com/office/drawing/2014/main" id="{E3F1079E-B8EC-4B05-AA37-63C7C29B7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6" name="Freeform 10">
                <a:extLst>
                  <a:ext uri="{FF2B5EF4-FFF2-40B4-BE49-F238E27FC236}">
                    <a16:creationId xmlns:a16="http://schemas.microsoft.com/office/drawing/2014/main" id="{1094342F-EA7D-40C6-898F-52A57771EB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7" name="Freeform 11">
                <a:extLst>
                  <a:ext uri="{FF2B5EF4-FFF2-40B4-BE49-F238E27FC236}">
                    <a16:creationId xmlns:a16="http://schemas.microsoft.com/office/drawing/2014/main" id="{343F5917-4AF3-4F33-81F8-1694E9FCC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8" name="Freeform 12">
                <a:extLst>
                  <a:ext uri="{FF2B5EF4-FFF2-40B4-BE49-F238E27FC236}">
                    <a16:creationId xmlns:a16="http://schemas.microsoft.com/office/drawing/2014/main" id="{9EFCE348-FC65-4BCF-B628-F3223F7FA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9" name="Freeform 13">
                <a:extLst>
                  <a:ext uri="{FF2B5EF4-FFF2-40B4-BE49-F238E27FC236}">
                    <a16:creationId xmlns:a16="http://schemas.microsoft.com/office/drawing/2014/main" id="{1D8651C7-AC54-4854-8ECA-6EF2DEB48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14">
                <a:extLst>
                  <a:ext uri="{FF2B5EF4-FFF2-40B4-BE49-F238E27FC236}">
                    <a16:creationId xmlns:a16="http://schemas.microsoft.com/office/drawing/2014/main" id="{5CE95394-1C1A-4EFB-9758-6DA46C556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15">
                <a:extLst>
                  <a:ext uri="{FF2B5EF4-FFF2-40B4-BE49-F238E27FC236}">
                    <a16:creationId xmlns:a16="http://schemas.microsoft.com/office/drawing/2014/main" id="{BADE6C5A-700A-4438-9E37-8B674625EF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Line 16">
                <a:extLst>
                  <a:ext uri="{FF2B5EF4-FFF2-40B4-BE49-F238E27FC236}">
                    <a16:creationId xmlns:a16="http://schemas.microsoft.com/office/drawing/2014/main" id="{BB4248E5-87FA-4714-B0F6-CAE3AD2CDC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93" name="Freeform 17">
                <a:extLst>
                  <a:ext uri="{FF2B5EF4-FFF2-40B4-BE49-F238E27FC236}">
                    <a16:creationId xmlns:a16="http://schemas.microsoft.com/office/drawing/2014/main" id="{C566090B-A75C-4A80-8674-EE6ECBB2D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18">
                <a:extLst>
                  <a:ext uri="{FF2B5EF4-FFF2-40B4-BE49-F238E27FC236}">
                    <a16:creationId xmlns:a16="http://schemas.microsoft.com/office/drawing/2014/main" id="{26A867C4-8E57-499E-AF7F-9851B2A6D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19">
                <a:extLst>
                  <a:ext uri="{FF2B5EF4-FFF2-40B4-BE49-F238E27FC236}">
                    <a16:creationId xmlns:a16="http://schemas.microsoft.com/office/drawing/2014/main" id="{2677E69C-1F9C-4A10-BD18-3FDEB7C51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20">
                <a:extLst>
                  <a:ext uri="{FF2B5EF4-FFF2-40B4-BE49-F238E27FC236}">
                    <a16:creationId xmlns:a16="http://schemas.microsoft.com/office/drawing/2014/main" id="{DFE7B14E-E548-4F90-B46F-6357D7B68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7" name="Rectangle 21">
                <a:extLst>
                  <a:ext uri="{FF2B5EF4-FFF2-40B4-BE49-F238E27FC236}">
                    <a16:creationId xmlns:a16="http://schemas.microsoft.com/office/drawing/2014/main" id="{C894B33B-3347-4843-9ED7-BB1D7CBD25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98" name="Freeform 22">
                <a:extLst>
                  <a:ext uri="{FF2B5EF4-FFF2-40B4-BE49-F238E27FC236}">
                    <a16:creationId xmlns:a16="http://schemas.microsoft.com/office/drawing/2014/main" id="{B1C82400-1058-477A-BC99-A04014F57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23">
                <a:extLst>
                  <a:ext uri="{FF2B5EF4-FFF2-40B4-BE49-F238E27FC236}">
                    <a16:creationId xmlns:a16="http://schemas.microsoft.com/office/drawing/2014/main" id="{E7E90E7D-C085-4E27-89EC-F63F8D762B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24">
                <a:extLst>
                  <a:ext uri="{FF2B5EF4-FFF2-40B4-BE49-F238E27FC236}">
                    <a16:creationId xmlns:a16="http://schemas.microsoft.com/office/drawing/2014/main" id="{A8996128-A3A8-49B6-BB10-17DB9C10EA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25">
                <a:extLst>
                  <a:ext uri="{FF2B5EF4-FFF2-40B4-BE49-F238E27FC236}">
                    <a16:creationId xmlns:a16="http://schemas.microsoft.com/office/drawing/2014/main" id="{76C823F5-2D3E-485F-A301-8DE30DB2F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26">
                <a:extLst>
                  <a:ext uri="{FF2B5EF4-FFF2-40B4-BE49-F238E27FC236}">
                    <a16:creationId xmlns:a16="http://schemas.microsoft.com/office/drawing/2014/main" id="{ECE4ADC3-47ED-458A-84D1-4A7492F670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Freeform 27">
                <a:extLst>
                  <a:ext uri="{FF2B5EF4-FFF2-40B4-BE49-F238E27FC236}">
                    <a16:creationId xmlns:a16="http://schemas.microsoft.com/office/drawing/2014/main" id="{24E0816A-39D5-40EC-ADA7-DD007F6C9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4" name="Freeform 28">
                <a:extLst>
                  <a:ext uri="{FF2B5EF4-FFF2-40B4-BE49-F238E27FC236}">
                    <a16:creationId xmlns:a16="http://schemas.microsoft.com/office/drawing/2014/main" id="{201990A4-7A78-4A45-AD25-4352E8218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29">
                <a:extLst>
                  <a:ext uri="{FF2B5EF4-FFF2-40B4-BE49-F238E27FC236}">
                    <a16:creationId xmlns:a16="http://schemas.microsoft.com/office/drawing/2014/main" id="{37F90063-29B0-4253-B958-9D0918E92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30">
                <a:extLst>
                  <a:ext uri="{FF2B5EF4-FFF2-40B4-BE49-F238E27FC236}">
                    <a16:creationId xmlns:a16="http://schemas.microsoft.com/office/drawing/2014/main" id="{FA12D28A-1FFD-4051-8DCA-A1C67182BC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31">
                <a:extLst>
                  <a:ext uri="{FF2B5EF4-FFF2-40B4-BE49-F238E27FC236}">
                    <a16:creationId xmlns:a16="http://schemas.microsoft.com/office/drawing/2014/main" id="{075502AF-634E-4C10-A62C-F49F51ACB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C231916-A9AD-49FA-B5FE-8FFD5BEB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1" name="Freeform 32">
                <a:extLst>
                  <a:ext uri="{FF2B5EF4-FFF2-40B4-BE49-F238E27FC236}">
                    <a16:creationId xmlns:a16="http://schemas.microsoft.com/office/drawing/2014/main" id="{F3A20DDE-9699-473E-90A0-7FF6431B7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2" name="Freeform 33">
                <a:extLst>
                  <a:ext uri="{FF2B5EF4-FFF2-40B4-BE49-F238E27FC236}">
                    <a16:creationId xmlns:a16="http://schemas.microsoft.com/office/drawing/2014/main" id="{CB2F2DAB-FEEE-4C1A-880D-12E7662D0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3" name="Freeform 34">
                <a:extLst>
                  <a:ext uri="{FF2B5EF4-FFF2-40B4-BE49-F238E27FC236}">
                    <a16:creationId xmlns:a16="http://schemas.microsoft.com/office/drawing/2014/main" id="{0EE14B60-AE36-47C3-AE14-98BD450D3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4" name="Freeform 35">
                <a:extLst>
                  <a:ext uri="{FF2B5EF4-FFF2-40B4-BE49-F238E27FC236}">
                    <a16:creationId xmlns:a16="http://schemas.microsoft.com/office/drawing/2014/main" id="{F4A1D5E5-A84E-4E4D-B5E6-65AEAA19A5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5" name="Freeform 36">
                <a:extLst>
                  <a:ext uri="{FF2B5EF4-FFF2-40B4-BE49-F238E27FC236}">
                    <a16:creationId xmlns:a16="http://schemas.microsoft.com/office/drawing/2014/main" id="{E496497F-F30C-4B25-9CBF-3CAD4A96B3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6" name="Freeform 37">
                <a:extLst>
                  <a:ext uri="{FF2B5EF4-FFF2-40B4-BE49-F238E27FC236}">
                    <a16:creationId xmlns:a16="http://schemas.microsoft.com/office/drawing/2014/main" id="{A4A7B32D-16D6-4795-9E64-B626DB56D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7" name="Freeform 38">
                <a:extLst>
                  <a:ext uri="{FF2B5EF4-FFF2-40B4-BE49-F238E27FC236}">
                    <a16:creationId xmlns:a16="http://schemas.microsoft.com/office/drawing/2014/main" id="{B0BC9C13-95BF-4AA5-9FC3-A4A0878645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8" name="Freeform 39">
                <a:extLst>
                  <a:ext uri="{FF2B5EF4-FFF2-40B4-BE49-F238E27FC236}">
                    <a16:creationId xmlns:a16="http://schemas.microsoft.com/office/drawing/2014/main" id="{FC5ABB33-3337-4A94-A656-825D83EB8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id="{FA43FA5E-6287-418D-BE93-3B4F58F83B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Rectangle 41">
                <a:extLst>
                  <a:ext uri="{FF2B5EF4-FFF2-40B4-BE49-F238E27FC236}">
                    <a16:creationId xmlns:a16="http://schemas.microsoft.com/office/drawing/2014/main" id="{426C1686-605F-4AC4-B5D3-32FF8D20A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E141425-47F1-446C-A669-DD4B63358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0" name="Rectangle 209">
              <a:extLst>
                <a:ext uri="{FF2B5EF4-FFF2-40B4-BE49-F238E27FC236}">
                  <a16:creationId xmlns:a16="http://schemas.microsoft.com/office/drawing/2014/main" id="{2CEF905D-FB19-4186-9DD5-C8FDD504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2">
              <a:extLst>
                <a:ext uri="{FF2B5EF4-FFF2-40B4-BE49-F238E27FC236}">
                  <a16:creationId xmlns:a16="http://schemas.microsoft.com/office/drawing/2014/main" id="{DA23869A-1EBC-49F0-8BFB-E5FD1027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44CC69-5FA0-4079-ACF6-E0B2224C8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4" name="Rectangle 5">
              <a:extLst>
                <a:ext uri="{FF2B5EF4-FFF2-40B4-BE49-F238E27FC236}">
                  <a16:creationId xmlns:a16="http://schemas.microsoft.com/office/drawing/2014/main" id="{0E02DCAF-3D40-43B2-80B4-4B1C81269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5" name="Freeform 6">
              <a:extLst>
                <a:ext uri="{FF2B5EF4-FFF2-40B4-BE49-F238E27FC236}">
                  <a16:creationId xmlns:a16="http://schemas.microsoft.com/office/drawing/2014/main" id="{C3F6DE37-F70B-4189-BC37-DCCDC043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7">
              <a:extLst>
                <a:ext uri="{FF2B5EF4-FFF2-40B4-BE49-F238E27FC236}">
                  <a16:creationId xmlns:a16="http://schemas.microsoft.com/office/drawing/2014/main" id="{0FA21425-8E78-4A2E-B456-F691C2486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Rectangle 8">
              <a:extLst>
                <a:ext uri="{FF2B5EF4-FFF2-40B4-BE49-F238E27FC236}">
                  <a16:creationId xmlns:a16="http://schemas.microsoft.com/office/drawing/2014/main" id="{586BACE6-EF5A-4F87-A08C-BC10470B5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8" name="Freeform 9">
              <a:extLst>
                <a:ext uri="{FF2B5EF4-FFF2-40B4-BE49-F238E27FC236}">
                  <a16:creationId xmlns:a16="http://schemas.microsoft.com/office/drawing/2014/main" id="{D5BB5481-C083-40D6-BA4F-2BCA43BCE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10">
              <a:extLst>
                <a:ext uri="{FF2B5EF4-FFF2-40B4-BE49-F238E27FC236}">
                  <a16:creationId xmlns:a16="http://schemas.microsoft.com/office/drawing/2014/main" id="{C1971299-3ABA-47FA-96EA-6AC9CD836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11">
              <a:extLst>
                <a:ext uri="{FF2B5EF4-FFF2-40B4-BE49-F238E27FC236}">
                  <a16:creationId xmlns:a16="http://schemas.microsoft.com/office/drawing/2014/main" id="{228DA6B5-EB8F-4551-842E-475FFD5D9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62CCC73D-9E8E-4F2C-AB65-F8021E8AF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13">
              <a:extLst>
                <a:ext uri="{FF2B5EF4-FFF2-40B4-BE49-F238E27FC236}">
                  <a16:creationId xmlns:a16="http://schemas.microsoft.com/office/drawing/2014/main" id="{A31358E0-7305-41FB-A506-E4AEC312B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14">
              <a:extLst>
                <a:ext uri="{FF2B5EF4-FFF2-40B4-BE49-F238E27FC236}">
                  <a16:creationId xmlns:a16="http://schemas.microsoft.com/office/drawing/2014/main" id="{54CD2DBC-2EBC-4347-B1D7-9FDFD19AB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15">
              <a:extLst>
                <a:ext uri="{FF2B5EF4-FFF2-40B4-BE49-F238E27FC236}">
                  <a16:creationId xmlns:a16="http://schemas.microsoft.com/office/drawing/2014/main" id="{C5D2189B-9A43-458A-8280-12115BD13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6A0BD9F-C44E-4A7A-970E-95C3D9CBE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17">
              <a:extLst>
                <a:ext uri="{FF2B5EF4-FFF2-40B4-BE49-F238E27FC236}">
                  <a16:creationId xmlns:a16="http://schemas.microsoft.com/office/drawing/2014/main" id="{C61D16CB-CA04-48F3-8937-7CD12CBB5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18">
              <a:extLst>
                <a:ext uri="{FF2B5EF4-FFF2-40B4-BE49-F238E27FC236}">
                  <a16:creationId xmlns:a16="http://schemas.microsoft.com/office/drawing/2014/main" id="{FFF803DE-DC7D-4330-BF51-91ED9A270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19">
              <a:extLst>
                <a:ext uri="{FF2B5EF4-FFF2-40B4-BE49-F238E27FC236}">
                  <a16:creationId xmlns:a16="http://schemas.microsoft.com/office/drawing/2014/main" id="{A20D16A5-371A-4D36-A921-FAEB3E752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20">
              <a:extLst>
                <a:ext uri="{FF2B5EF4-FFF2-40B4-BE49-F238E27FC236}">
                  <a16:creationId xmlns:a16="http://schemas.microsoft.com/office/drawing/2014/main" id="{B377664D-E56E-47F2-ADE9-F0DB0066F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21">
              <a:extLst>
                <a:ext uri="{FF2B5EF4-FFF2-40B4-BE49-F238E27FC236}">
                  <a16:creationId xmlns:a16="http://schemas.microsoft.com/office/drawing/2014/main" id="{B66C16BA-AA50-4AF8-B7E4-5DD728EA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22">
              <a:extLst>
                <a:ext uri="{FF2B5EF4-FFF2-40B4-BE49-F238E27FC236}">
                  <a16:creationId xmlns:a16="http://schemas.microsoft.com/office/drawing/2014/main" id="{7D49274F-3B96-453F-9FF9-03820DA6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23">
              <a:extLst>
                <a:ext uri="{FF2B5EF4-FFF2-40B4-BE49-F238E27FC236}">
                  <a16:creationId xmlns:a16="http://schemas.microsoft.com/office/drawing/2014/main" id="{2CB1C4C1-67D2-4E04-9705-259B8D8BF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24">
              <a:extLst>
                <a:ext uri="{FF2B5EF4-FFF2-40B4-BE49-F238E27FC236}">
                  <a16:creationId xmlns:a16="http://schemas.microsoft.com/office/drawing/2014/main" id="{3AABFD26-DC1A-4B49-A905-C9359C0F2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25">
              <a:extLst>
                <a:ext uri="{FF2B5EF4-FFF2-40B4-BE49-F238E27FC236}">
                  <a16:creationId xmlns:a16="http://schemas.microsoft.com/office/drawing/2014/main" id="{4A860D05-6C5E-4536-82D7-EA16821CF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26">
              <a:extLst>
                <a:ext uri="{FF2B5EF4-FFF2-40B4-BE49-F238E27FC236}">
                  <a16:creationId xmlns:a16="http://schemas.microsoft.com/office/drawing/2014/main" id="{3D2633F4-5842-4D6C-ABB7-1113AA2E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27">
              <a:extLst>
                <a:ext uri="{FF2B5EF4-FFF2-40B4-BE49-F238E27FC236}">
                  <a16:creationId xmlns:a16="http://schemas.microsoft.com/office/drawing/2014/main" id="{4BAB787F-A7CD-48B1-BCC2-8C17153D9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28">
              <a:extLst>
                <a:ext uri="{FF2B5EF4-FFF2-40B4-BE49-F238E27FC236}">
                  <a16:creationId xmlns:a16="http://schemas.microsoft.com/office/drawing/2014/main" id="{A8F9C24B-2BFF-49CB-837F-2A961679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29">
              <a:extLst>
                <a:ext uri="{FF2B5EF4-FFF2-40B4-BE49-F238E27FC236}">
                  <a16:creationId xmlns:a16="http://schemas.microsoft.com/office/drawing/2014/main" id="{50CAA75F-E305-496B-8ECE-0EAAF73F6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30">
              <a:extLst>
                <a:ext uri="{FF2B5EF4-FFF2-40B4-BE49-F238E27FC236}">
                  <a16:creationId xmlns:a16="http://schemas.microsoft.com/office/drawing/2014/main" id="{048824B7-A2D6-4229-AA72-3B426C0CC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31">
              <a:extLst>
                <a:ext uri="{FF2B5EF4-FFF2-40B4-BE49-F238E27FC236}">
                  <a16:creationId xmlns:a16="http://schemas.microsoft.com/office/drawing/2014/main" id="{9BC98FC3-3C2B-4FAF-9D57-A5444EA84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32">
              <a:extLst>
                <a:ext uri="{FF2B5EF4-FFF2-40B4-BE49-F238E27FC236}">
                  <a16:creationId xmlns:a16="http://schemas.microsoft.com/office/drawing/2014/main" id="{881B5EC6-7541-40BC-BCFE-4BE615B0D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Rectangle 33">
              <a:extLst>
                <a:ext uri="{FF2B5EF4-FFF2-40B4-BE49-F238E27FC236}">
                  <a16:creationId xmlns:a16="http://schemas.microsoft.com/office/drawing/2014/main" id="{B7D09D55-3C5B-4D4D-B93E-7DCCD9CC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3" name="Freeform 34">
              <a:extLst>
                <a:ext uri="{FF2B5EF4-FFF2-40B4-BE49-F238E27FC236}">
                  <a16:creationId xmlns:a16="http://schemas.microsoft.com/office/drawing/2014/main" id="{3DFDDAA6-3982-451A-8678-C1E742205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35">
              <a:extLst>
                <a:ext uri="{FF2B5EF4-FFF2-40B4-BE49-F238E27FC236}">
                  <a16:creationId xmlns:a16="http://schemas.microsoft.com/office/drawing/2014/main" id="{5FDB1BD9-535C-4889-B7CB-CAF36DD9E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36">
              <a:extLst>
                <a:ext uri="{FF2B5EF4-FFF2-40B4-BE49-F238E27FC236}">
                  <a16:creationId xmlns:a16="http://schemas.microsoft.com/office/drawing/2014/main" id="{E917EA0D-B159-4514-9985-8F2D72140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37">
              <a:extLst>
                <a:ext uri="{FF2B5EF4-FFF2-40B4-BE49-F238E27FC236}">
                  <a16:creationId xmlns:a16="http://schemas.microsoft.com/office/drawing/2014/main" id="{AAEAD2BB-20B0-4524-8C1E-A0C9A214C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38">
              <a:extLst>
                <a:ext uri="{FF2B5EF4-FFF2-40B4-BE49-F238E27FC236}">
                  <a16:creationId xmlns:a16="http://schemas.microsoft.com/office/drawing/2014/main" id="{0578691E-1100-4A75-A679-FB736231A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39">
              <a:extLst>
                <a:ext uri="{FF2B5EF4-FFF2-40B4-BE49-F238E27FC236}">
                  <a16:creationId xmlns:a16="http://schemas.microsoft.com/office/drawing/2014/main" id="{B81DCAC2-BFCE-4EA8-AED6-3B0584BC2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40">
              <a:extLst>
                <a:ext uri="{FF2B5EF4-FFF2-40B4-BE49-F238E27FC236}">
                  <a16:creationId xmlns:a16="http://schemas.microsoft.com/office/drawing/2014/main" id="{6E591D20-16DF-4D23-AA8E-49E996EE0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41">
              <a:extLst>
                <a:ext uri="{FF2B5EF4-FFF2-40B4-BE49-F238E27FC236}">
                  <a16:creationId xmlns:a16="http://schemas.microsoft.com/office/drawing/2014/main" id="{210C811B-99FC-46E5-ADE3-6542915D0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42">
              <a:extLst>
                <a:ext uri="{FF2B5EF4-FFF2-40B4-BE49-F238E27FC236}">
                  <a16:creationId xmlns:a16="http://schemas.microsoft.com/office/drawing/2014/main" id="{3A6BA8F4-1D06-4515-898D-F7D123C88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43">
              <a:extLst>
                <a:ext uri="{FF2B5EF4-FFF2-40B4-BE49-F238E27FC236}">
                  <a16:creationId xmlns:a16="http://schemas.microsoft.com/office/drawing/2014/main" id="{88A2948E-2673-4CC4-86AF-38153DFB4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44">
              <a:extLst>
                <a:ext uri="{FF2B5EF4-FFF2-40B4-BE49-F238E27FC236}">
                  <a16:creationId xmlns:a16="http://schemas.microsoft.com/office/drawing/2014/main" id="{DCB1742C-4528-43B8-AD2C-7F46451E6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Rectangle 45">
              <a:extLst>
                <a:ext uri="{FF2B5EF4-FFF2-40B4-BE49-F238E27FC236}">
                  <a16:creationId xmlns:a16="http://schemas.microsoft.com/office/drawing/2014/main" id="{A23F50F3-19DC-462D-989B-550177CDE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5" name="Freeform 46">
              <a:extLst>
                <a:ext uri="{FF2B5EF4-FFF2-40B4-BE49-F238E27FC236}">
                  <a16:creationId xmlns:a16="http://schemas.microsoft.com/office/drawing/2014/main" id="{914EBEF6-E320-4749-805C-B8D1580E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47">
              <a:extLst>
                <a:ext uri="{FF2B5EF4-FFF2-40B4-BE49-F238E27FC236}">
                  <a16:creationId xmlns:a16="http://schemas.microsoft.com/office/drawing/2014/main" id="{73AFAEE9-7BD7-4793-8C2C-C3F8E8E150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48">
              <a:extLst>
                <a:ext uri="{FF2B5EF4-FFF2-40B4-BE49-F238E27FC236}">
                  <a16:creationId xmlns:a16="http://schemas.microsoft.com/office/drawing/2014/main" id="{DCA54010-BA40-4516-8F74-E8D74F159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49">
              <a:extLst>
                <a:ext uri="{FF2B5EF4-FFF2-40B4-BE49-F238E27FC236}">
                  <a16:creationId xmlns:a16="http://schemas.microsoft.com/office/drawing/2014/main" id="{D06446F2-4DB5-4C33-87CD-12CCC56BA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9" name="Freeform 50">
              <a:extLst>
                <a:ext uri="{FF2B5EF4-FFF2-40B4-BE49-F238E27FC236}">
                  <a16:creationId xmlns:a16="http://schemas.microsoft.com/office/drawing/2014/main" id="{AA8F8A6F-B630-4227-95A9-B1EABA76F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EF5FBCFB-6917-4991-9B55-E060B037D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 52">
              <a:extLst>
                <a:ext uri="{FF2B5EF4-FFF2-40B4-BE49-F238E27FC236}">
                  <a16:creationId xmlns:a16="http://schemas.microsoft.com/office/drawing/2014/main" id="{18D4F355-1E67-4D54-BAA9-D44ECE2EF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 53">
              <a:extLst>
                <a:ext uri="{FF2B5EF4-FFF2-40B4-BE49-F238E27FC236}">
                  <a16:creationId xmlns:a16="http://schemas.microsoft.com/office/drawing/2014/main" id="{B4104810-CC44-49AC-A919-4C5DEBCB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 54">
              <a:extLst>
                <a:ext uri="{FF2B5EF4-FFF2-40B4-BE49-F238E27FC236}">
                  <a16:creationId xmlns:a16="http://schemas.microsoft.com/office/drawing/2014/main" id="{15484B5A-0C2F-4575-9E51-C9BC252F5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55">
              <a:extLst>
                <a:ext uri="{FF2B5EF4-FFF2-40B4-BE49-F238E27FC236}">
                  <a16:creationId xmlns:a16="http://schemas.microsoft.com/office/drawing/2014/main" id="{5690C67D-BDAB-4489-AC6B-ABBD68981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 56">
              <a:extLst>
                <a:ext uri="{FF2B5EF4-FFF2-40B4-BE49-F238E27FC236}">
                  <a16:creationId xmlns:a16="http://schemas.microsoft.com/office/drawing/2014/main" id="{085B4A46-D2BC-4CF5-B1E6-CB7FB5CB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Freeform 57">
              <a:extLst>
                <a:ext uri="{FF2B5EF4-FFF2-40B4-BE49-F238E27FC236}">
                  <a16:creationId xmlns:a16="http://schemas.microsoft.com/office/drawing/2014/main" id="{63B3881D-4C83-42F6-A85F-BB93BD0EB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 58">
              <a:extLst>
                <a:ext uri="{FF2B5EF4-FFF2-40B4-BE49-F238E27FC236}">
                  <a16:creationId xmlns:a16="http://schemas.microsoft.com/office/drawing/2014/main" id="{DCE86F89-B724-4B53-85C2-B0A9B92C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F31EE06-4041-4CE5-BA35-17E9E6BD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353" y="618518"/>
            <a:ext cx="4413736" cy="1478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Sudjeluju</a:t>
            </a:r>
            <a:r>
              <a:rPr lang="en-US" sz="2800" dirty="0"/>
              <a:t> </a:t>
            </a:r>
            <a:r>
              <a:rPr lang="en-US" sz="2800" dirty="0" err="1"/>
              <a:t>svi</a:t>
            </a:r>
            <a:r>
              <a:rPr lang="en-US" sz="2800" dirty="0"/>
              <a:t> </a:t>
            </a:r>
            <a:r>
              <a:rPr lang="en-US" sz="2800" dirty="0" err="1"/>
              <a:t>učenici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</a:rPr>
              <a:t>rn</a:t>
            </a:r>
            <a:r>
              <a:rPr lang="en-US" sz="2800" dirty="0">
                <a:highlight>
                  <a:srgbClr val="FFFF00"/>
                </a:highlight>
              </a:rPr>
              <a:t>- </a:t>
            </a:r>
            <a:r>
              <a:rPr lang="en-US" sz="2800" dirty="0" err="1"/>
              <a:t>jednodnevna</a:t>
            </a:r>
            <a:r>
              <a:rPr lang="en-US" sz="2800" dirty="0"/>
              <a:t> </a:t>
            </a:r>
            <a:r>
              <a:rPr lang="en-US" sz="2800" dirty="0" err="1"/>
              <a:t>stručna</a:t>
            </a:r>
            <a:r>
              <a:rPr lang="en-US" sz="2800" dirty="0"/>
              <a:t> </a:t>
            </a:r>
            <a:r>
              <a:rPr lang="en-US" sz="2800" dirty="0" err="1"/>
              <a:t>ekskurzija</a:t>
            </a:r>
            <a:r>
              <a:rPr lang="en-US" sz="2800" dirty="0"/>
              <a:t> u </a:t>
            </a:r>
            <a:r>
              <a:rPr lang="en-US" sz="2800" dirty="0" err="1"/>
              <a:t>tehnički</a:t>
            </a:r>
            <a:r>
              <a:rPr lang="en-US" sz="2800" dirty="0"/>
              <a:t> </a:t>
            </a:r>
            <a:r>
              <a:rPr lang="en-US" sz="2800" dirty="0" err="1"/>
              <a:t>muzej</a:t>
            </a:r>
            <a:br>
              <a:rPr lang="en-US" sz="2800" dirty="0"/>
            </a:b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</a:rPr>
              <a:t>PN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/>
              <a:t>sudjeluju</a:t>
            </a:r>
            <a:r>
              <a:rPr lang="en-US" sz="2800" dirty="0"/>
              <a:t> u </a:t>
            </a:r>
            <a:r>
              <a:rPr lang="en-US" sz="2800" dirty="0" err="1"/>
              <a:t>priredbi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predavanju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radionici</a:t>
            </a:r>
            <a:endParaRPr lang="en-US" sz="28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F4F41A5-687C-4DAC-8C6F-B9E74A6CA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696"/>
          <a:stretch/>
        </p:blipFill>
        <p:spPr>
          <a:xfrm>
            <a:off x="3043878" y="1"/>
            <a:ext cx="3052122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6B1E1C7-0AF7-42EE-9257-08B89B7D88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11" r="3486"/>
          <a:stretch/>
        </p:blipFill>
        <p:spPr>
          <a:xfrm>
            <a:off x="20" y="1"/>
            <a:ext cx="3052102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276EC73F-7844-417E-BCDB-706F868304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417" b="3098"/>
          <a:stretch/>
        </p:blipFill>
        <p:spPr>
          <a:xfrm>
            <a:off x="20" y="3427414"/>
            <a:ext cx="610157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D9DEBE99-FE38-4433-85FE-1012E0588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3878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0ED84A1E-BC4C-4D60-8A01-CAC6AA1E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F572885A-3F48-463E-82AF-D40C46EE7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339158D5-0DF9-434C-BC47-3867D8EE19BA}"/>
              </a:ext>
            </a:extLst>
          </p:cNvPr>
          <p:cNvSpPr txBox="1"/>
          <p:nvPr/>
        </p:nvSpPr>
        <p:spPr>
          <a:xfrm>
            <a:off x="5619565" y="300509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3252374-0A5D-4BF4-AF77-819BF299FD4D}"/>
              </a:ext>
            </a:extLst>
          </p:cNvPr>
          <p:cNvSpPr txBox="1"/>
          <p:nvPr/>
        </p:nvSpPr>
        <p:spPr>
          <a:xfrm>
            <a:off x="5619565" y="300509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D614952-8CF1-44C0-92BB-0E33D21E64DF}"/>
              </a:ext>
            </a:extLst>
          </p:cNvPr>
          <p:cNvSpPr txBox="1"/>
          <p:nvPr/>
        </p:nvSpPr>
        <p:spPr>
          <a:xfrm flipH="1">
            <a:off x="7085732" y="3005090"/>
            <a:ext cx="4815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  <a:highlight>
                  <a:srgbClr val="FFFF00"/>
                </a:highlight>
              </a:rPr>
              <a:t>9.00- 9.30</a:t>
            </a:r>
            <a:r>
              <a:rPr lang="hr-HR" dirty="0">
                <a:solidFill>
                  <a:srgbClr val="FF0000"/>
                </a:solidFill>
                <a:highlight>
                  <a:srgbClr val="FFFF00"/>
                </a:highlight>
              </a:rPr>
              <a:t>: školska priredba u dvorani</a:t>
            </a:r>
          </a:p>
          <a:p>
            <a:r>
              <a:rPr lang="hr-HR" dirty="0">
                <a:solidFill>
                  <a:srgbClr val="002060"/>
                </a:solidFill>
                <a:highlight>
                  <a:srgbClr val="FFFF00"/>
                </a:highlight>
              </a:rPr>
              <a:t>9.40 – 10.15</a:t>
            </a:r>
            <a:r>
              <a:rPr lang="hr-HR" dirty="0"/>
              <a:t>: uvodno predavanje (športska dvorana) o energiji u prirodi i životnim procesima, predavač- prof. dr. sc. Dalibor Paar fizički odsjek PMF-a u Zagrebu, Zavod za eksperimentalnu fiziku. </a:t>
            </a:r>
          </a:p>
          <a:p>
            <a:r>
              <a:rPr lang="hr-HR" dirty="0">
                <a:solidFill>
                  <a:srgbClr val="FFFF00"/>
                </a:solidFill>
              </a:rPr>
              <a:t>10.30.- 12.00 sati  radionice 7.-8. razredi</a:t>
            </a:r>
          </a:p>
          <a:p>
            <a:r>
              <a:rPr lang="hr-HR" dirty="0">
                <a:solidFill>
                  <a:srgbClr val="FFFF00"/>
                </a:solidFill>
              </a:rPr>
              <a:t>12.00- 13.30 radionice  7.- 8. razredi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10.30.- 12.00 sati  radionice 5.-6. razredi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12.00- 13.30 radionice  5.-6. razredi</a:t>
            </a:r>
          </a:p>
          <a:p>
            <a:endParaRPr lang="hr-HR" dirty="0">
              <a:solidFill>
                <a:srgbClr val="FFFF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4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72107" y="1770095"/>
            <a:ext cx="3196899" cy="685800"/>
          </a:xfrm>
        </p:spPr>
        <p:txBody>
          <a:bodyPr/>
          <a:lstStyle/>
          <a:p>
            <a:pPr algn="ctr"/>
            <a:r>
              <a:rPr lang="hr-HR" dirty="0"/>
              <a:t>OBNOVLJIVI IZVORI ENERGIJE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15"/>
          </p:nvPr>
        </p:nvSpPr>
        <p:spPr>
          <a:xfrm>
            <a:off x="914400" y="149050"/>
            <a:ext cx="10039546" cy="1604336"/>
          </a:xfrm>
        </p:spPr>
        <p:txBody>
          <a:bodyPr>
            <a:normAutofit/>
          </a:bodyPr>
          <a:lstStyle/>
          <a:p>
            <a:r>
              <a:rPr lang="hr-HR" sz="2800" dirty="0"/>
              <a:t>Razgled muzeja u 2 ture. Prva tura od 9 h (1. i 2. razredi), </a:t>
            </a:r>
          </a:p>
          <a:p>
            <a:r>
              <a:rPr lang="hr-HR" sz="2800" dirty="0"/>
              <a:t>a druga tura ide od 10:30 h do 12 h.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225373" y="1481531"/>
            <a:ext cx="3184385" cy="685800"/>
          </a:xfrm>
        </p:spPr>
        <p:txBody>
          <a:bodyPr/>
          <a:lstStyle/>
          <a:p>
            <a:pPr algn="ctr"/>
            <a:r>
              <a:rPr lang="hr-HR" dirty="0"/>
              <a:t>PRIRODNI IZVORI ENERGIJE i rudnik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8631134" y="3360263"/>
            <a:ext cx="3194968" cy="685800"/>
          </a:xfrm>
        </p:spPr>
        <p:txBody>
          <a:bodyPr/>
          <a:lstStyle/>
          <a:p>
            <a:pPr algn="ctr"/>
            <a:r>
              <a:rPr lang="hr-HR" dirty="0"/>
              <a:t>KABINET NIKOLE TESLE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6" y="4046063"/>
            <a:ext cx="3859883" cy="266441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37" y="4153912"/>
            <a:ext cx="3926763" cy="27040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77" y="2112995"/>
            <a:ext cx="3248675" cy="18478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67407"/>
            <a:ext cx="2619375" cy="1743075"/>
          </a:xfrm>
          <a:prstGeom prst="rect">
            <a:avLst/>
          </a:prstGeom>
        </p:spPr>
      </p:pic>
      <p:sp>
        <p:nvSpPr>
          <p:cNvPr id="14" name="Rezervirano mjesto teksta 4"/>
          <p:cNvSpPr txBox="1">
            <a:spLocks/>
          </p:cNvSpPr>
          <p:nvPr/>
        </p:nvSpPr>
        <p:spPr>
          <a:xfrm>
            <a:off x="609265" y="4281607"/>
            <a:ext cx="3184385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err="1"/>
              <a:t>PROmet</a:t>
            </a:r>
            <a:endParaRPr lang="hr-HR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4" y="2455895"/>
            <a:ext cx="3121152" cy="2081784"/>
          </a:xfrm>
          <a:prstGeom prst="rect">
            <a:avLst/>
          </a:prstGeom>
        </p:spPr>
      </p:pic>
      <p:sp>
        <p:nvSpPr>
          <p:cNvPr id="1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8265237" y="795731"/>
            <a:ext cx="3194968" cy="685800"/>
          </a:xfrm>
        </p:spPr>
        <p:txBody>
          <a:bodyPr/>
          <a:lstStyle/>
          <a:p>
            <a:pPr algn="ctr"/>
            <a:r>
              <a:rPr lang="hr-HR" dirty="0"/>
              <a:t>Planetarij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10" y="1494260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038EA-6E85-4A98-80C4-208DF278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8821"/>
            <a:ext cx="9905998" cy="943952"/>
          </a:xfrm>
        </p:spPr>
        <p:txBody>
          <a:bodyPr/>
          <a:lstStyle/>
          <a:p>
            <a:r>
              <a:rPr lang="hr-HR" dirty="0"/>
              <a:t>EKO DAN:  7. 4. 2025. </a:t>
            </a:r>
          </a:p>
        </p:txBody>
      </p:sp>
      <p:pic>
        <p:nvPicPr>
          <p:cNvPr id="4" name="Slika 3" descr="Slika na kojoj se prikazuje Font, grafika, tekst, logotip&#10;&#10;Opis je automatski generiran">
            <a:extLst>
              <a:ext uri="{FF2B5EF4-FFF2-40B4-BE49-F238E27FC236}">
                <a16:creationId xmlns:a16="http://schemas.microsoft.com/office/drawing/2014/main" id="{DDF158BC-EB6E-4FF4-A009-F6EAB7B50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190" y="536471"/>
            <a:ext cx="5433223" cy="143437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A699FBC-CEB7-476D-ACBE-CF6133917647}"/>
              </a:ext>
            </a:extLst>
          </p:cNvPr>
          <p:cNvSpPr txBox="1"/>
          <p:nvPr/>
        </p:nvSpPr>
        <p:spPr>
          <a:xfrm>
            <a:off x="450820" y="1322773"/>
            <a:ext cx="107419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0" i="0" dirty="0">
                <a:solidFill>
                  <a:srgbClr val="7A7A7A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EDUKA je udruga s misijom pokretanja lokalnog razvoja na području općine Klinča Sela.</a:t>
            </a:r>
          </a:p>
          <a:p>
            <a:endParaRPr lang="hr-HR" dirty="0">
              <a:solidFill>
                <a:srgbClr val="7A7A7A"/>
              </a:solidFill>
              <a:latin typeface="Roboto" panose="02000000000000000000" pitchFamily="2" charset="0"/>
            </a:endParaRPr>
          </a:p>
          <a:p>
            <a:r>
              <a:rPr lang="hr-HR" dirty="0">
                <a:solidFill>
                  <a:srgbClr val="7A7A7A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EDUKA JE UDRUGA sa svrhom obrazovanja djece i mladih.</a:t>
            </a:r>
          </a:p>
          <a:p>
            <a:endParaRPr lang="hr-HR" dirty="0">
              <a:solidFill>
                <a:srgbClr val="7A7A7A"/>
              </a:solidFill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algn="l"/>
            <a:r>
              <a:rPr lang="hr-HR" b="1" i="0" dirty="0">
                <a:solidFill>
                  <a:srgbClr val="3B3663"/>
                </a:solidFill>
                <a:effectLst/>
                <a:latin typeface="Nunito" pitchFamily="2" charset="-18"/>
                <a:cs typeface="Rubik" panose="02000604000000020004" pitchFamily="2" charset="-79"/>
              </a:rPr>
              <a:t>STEM </a:t>
            </a:r>
            <a:r>
              <a:rPr lang="hr-HR" b="1" i="0" dirty="0" err="1">
                <a:solidFill>
                  <a:srgbClr val="3B3663"/>
                </a:solidFill>
                <a:effectLst/>
                <a:latin typeface="Nunito" pitchFamily="2" charset="-18"/>
                <a:cs typeface="Rubik" panose="02000604000000020004" pitchFamily="2" charset="-79"/>
              </a:rPr>
              <a:t>EDUKAcija</a:t>
            </a:r>
            <a:r>
              <a:rPr lang="hr-HR" b="1" i="0" dirty="0">
                <a:solidFill>
                  <a:srgbClr val="3B3663"/>
                </a:solidFill>
                <a:effectLst/>
                <a:latin typeface="Nunito" pitchFamily="2" charset="-18"/>
                <a:cs typeface="Rubik" panose="02000604000000020004" pitchFamily="2" charset="-79"/>
              </a:rPr>
              <a:t> u </a:t>
            </a:r>
            <a:r>
              <a:rPr lang="hr-HR" b="1" i="0" dirty="0" err="1">
                <a:solidFill>
                  <a:srgbClr val="3B3663"/>
                </a:solidFill>
                <a:effectLst/>
                <a:latin typeface="Nunito" pitchFamily="2" charset="-18"/>
                <a:cs typeface="Rubik" panose="02000604000000020004" pitchFamily="2" charset="-79"/>
              </a:rPr>
              <a:t>Klinči</a:t>
            </a:r>
            <a:endParaRPr lang="hr-HR" b="1" i="0" dirty="0">
              <a:solidFill>
                <a:srgbClr val="3B3663"/>
              </a:solidFill>
              <a:effectLst/>
              <a:latin typeface="Nunito" pitchFamily="2" charset="-18"/>
              <a:cs typeface="Rubik" panose="02000604000000020004" pitchFamily="2" charset="-79"/>
            </a:endParaRPr>
          </a:p>
          <a:p>
            <a:pPr algn="l"/>
            <a:r>
              <a:rPr lang="hr-HR" b="0" i="0" dirty="0">
                <a:effectLst/>
                <a:latin typeface="var( --e-global-typography-text-font-family )"/>
              </a:rPr>
              <a:t>Svrha projekta je popularizirati znanost i STEM te potaknuti interes djece, mladih i opće populacije Zagrebačke županije o mogućnostima i primjeni STEM znanja u obrazovanju, svakodnevnom životu i radu s naglaskom na SINEKOLOGIJU, granu znanosti o EKOLOGIJI u kojoj se koriste saznanja iz KEMIJE, FIZIKE i MATEMATIKE te brojnih drugih prirodnih znanosti.</a:t>
            </a:r>
          </a:p>
          <a:p>
            <a:pPr algn="l"/>
            <a:r>
              <a:rPr lang="hr-HR" b="0" i="0" dirty="0">
                <a:effectLst/>
                <a:latin typeface="var( --e-global-typography-text-font-family )"/>
              </a:rPr>
              <a:t>Osnutak EDUKE</a:t>
            </a:r>
          </a:p>
          <a:p>
            <a:pPr algn="l"/>
            <a:r>
              <a:rPr lang="hr-HR" b="0" i="0" dirty="0">
                <a:effectLst/>
                <a:latin typeface="var( --e-global-typography-text-font-family )"/>
              </a:rPr>
              <a:t>Udruga je osnovana 25. svibnja 2015. godine na inicijativu Općine Klinča Sela, a u sklopu provođenja projekta naziva EDUKA – lokalne inicijative za poticanje zapošljavanja – u partnerstvu s Općinom Pisarovina i Regionalnim uredom HZZ-a u Zagrebu.</a:t>
            </a:r>
          </a:p>
          <a:p>
            <a:pPr algn="l"/>
            <a:r>
              <a:rPr lang="hr-HR" b="0" i="0" dirty="0">
                <a:effectLst/>
                <a:latin typeface="var( --e-global-typography-text-font-family )"/>
              </a:rPr>
              <a:t>STRUČNI TIM:</a:t>
            </a:r>
          </a:p>
          <a:p>
            <a:pPr algn="l"/>
            <a:endParaRPr lang="hr-HR" b="0" i="0" dirty="0">
              <a:effectLst/>
              <a:latin typeface="var( --e-global-typography-text-font-family )"/>
            </a:endParaRPr>
          </a:p>
          <a:p>
            <a:pPr algn="l"/>
            <a:r>
              <a:rPr lang="hr-HR" b="0" i="0" dirty="0">
                <a:effectLst/>
                <a:latin typeface="var( --e-global-typography-text-font-family )"/>
              </a:rPr>
              <a:t>Dr. sc. Renata </a:t>
            </a:r>
            <a:r>
              <a:rPr lang="hr-HR" b="0" i="0" dirty="0" err="1">
                <a:effectLst/>
                <a:latin typeface="var( --e-global-typography-text-font-family )"/>
              </a:rPr>
              <a:t>Kobetić</a:t>
            </a:r>
            <a:r>
              <a:rPr lang="hr-HR" b="0" i="0" dirty="0">
                <a:effectLst/>
                <a:latin typeface="var( --e-global-typography-text-font-family )"/>
              </a:rPr>
              <a:t>, viši znanstveni suradnik na Institutu Ruđer Bošković u Zavodu za organsku kemiju i biokemiju (https://www.irb.hr/Zavodi/Zavod-za-organsku-kemiju-i-biokemiju/Laboratorij-za-biomolekularne-interakcije-i-spektroskopiju/Zaposlenici/Renata-Kobetic) a volonterski vodi udrugu EDUKA od srpnja 2019 godine u svojstvu predsjednice. </a:t>
            </a:r>
            <a:r>
              <a:rPr lang="hr-HR" b="0" i="0" dirty="0" err="1">
                <a:effectLst/>
                <a:latin typeface="var( --e-global-typography-text-font-family )"/>
              </a:rPr>
              <a:t>Osmišlja</a:t>
            </a:r>
            <a:r>
              <a:rPr lang="hr-HR" b="0" i="0" dirty="0">
                <a:effectLst/>
                <a:latin typeface="var( --e-global-typography-text-font-family )"/>
              </a:rPr>
              <a:t>, piše i provodi projekte i programe.</a:t>
            </a:r>
          </a:p>
          <a:p>
            <a:endParaRPr lang="hr-HR" dirty="0">
              <a:solidFill>
                <a:srgbClr val="7A7A7A"/>
              </a:solidFill>
              <a:highlight>
                <a:srgbClr val="FFFF00"/>
              </a:highlight>
              <a:latin typeface="Roboto" panose="02000000000000000000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066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18BAD7D-30AB-4CD5-B853-DA86D045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956" y="618518"/>
            <a:ext cx="4362117" cy="1478570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F0000"/>
                </a:solidFill>
                <a:highlight>
                  <a:srgbClr val="FFFF00"/>
                </a:highlight>
              </a:rPr>
              <a:t>ESF PROJEKT- „ZNANSTVENA AVANTURA”</a:t>
            </a:r>
          </a:p>
        </p:txBody>
      </p:sp>
      <p:pic>
        <p:nvPicPr>
          <p:cNvPr id="5" name="Rezervirano mjesto sadržaja 4" descr="Slika na kojoj se prikazuje ilustracija, crtež, Crtić, Animacija&#10;&#10;Opis je automatski generiran">
            <a:extLst>
              <a:ext uri="{FF2B5EF4-FFF2-40B4-BE49-F238E27FC236}">
                <a16:creationId xmlns:a16="http://schemas.microsoft.com/office/drawing/2014/main" id="{8AEF37FF-7E9A-4C09-827B-45D5398B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545" r="-2" b="6020"/>
          <a:stretch/>
        </p:blipFill>
        <p:spPr>
          <a:xfrm>
            <a:off x="-5597" y="1"/>
            <a:ext cx="7558541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Slika 6" descr="Slika na kojoj se prikazuje tekst, snimka zaslona, dijagram, grafički softver&#10;&#10;Opis je automatski generiran">
            <a:extLst>
              <a:ext uri="{FF2B5EF4-FFF2-40B4-BE49-F238E27FC236}">
                <a16:creationId xmlns:a16="http://schemas.microsoft.com/office/drawing/2014/main" id="{CC8368C7-2693-4115-B433-0F2F5ACEAE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313" r="-2" b="-2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F7E1C0-48A8-3EA6-B1CD-E638E703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32" y="2249487"/>
            <a:ext cx="4548567" cy="3419475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err="1"/>
              <a:t>Dolazak</a:t>
            </a:r>
            <a:r>
              <a:rPr lang="en-US" sz="1800" dirty="0"/>
              <a:t> u </a:t>
            </a:r>
            <a:r>
              <a:rPr lang="en-US" sz="1800" dirty="0" err="1"/>
              <a:t>prostore</a:t>
            </a:r>
            <a:r>
              <a:rPr lang="en-US" sz="1800" dirty="0"/>
              <a:t> </a:t>
            </a:r>
            <a:r>
              <a:rPr lang="en-US" sz="1800" dirty="0" err="1"/>
              <a:t>Eduke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u 9 sati </a:t>
            </a:r>
            <a:r>
              <a:rPr 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ujutro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7. </a:t>
            </a:r>
            <a:r>
              <a:rPr 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travnja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 a </a:t>
            </a:r>
            <a:r>
              <a:rPr 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odlazak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u </a:t>
            </a:r>
            <a:r>
              <a:rPr 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oko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16</a:t>
            </a:r>
            <a:r>
              <a:rPr lang="hr-HR" sz="1800" dirty="0">
                <a:solidFill>
                  <a:srgbClr val="FF0000"/>
                </a:solidFill>
                <a:highlight>
                  <a:srgbClr val="FFFF00"/>
                </a:highlight>
              </a:rPr>
              <a:t> sati</a:t>
            </a:r>
            <a:endParaRPr 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1800" dirty="0" err="1"/>
              <a:t>Prijevoz</a:t>
            </a:r>
            <a:r>
              <a:rPr lang="en-US" sz="1800" dirty="0"/>
              <a:t> do </a:t>
            </a:r>
            <a:r>
              <a:rPr lang="en-US" sz="1800" dirty="0" err="1"/>
              <a:t>Eduke</a:t>
            </a:r>
            <a:r>
              <a:rPr lang="en-US" sz="1800" dirty="0"/>
              <a:t> je </a:t>
            </a:r>
            <a:r>
              <a:rPr lang="hr-HR" sz="1800" dirty="0"/>
              <a:t>osigurava OŠ jabukovac Zagreb</a:t>
            </a:r>
            <a:r>
              <a:rPr lang="en-US" sz="1800" dirty="0"/>
              <a:t>a </a:t>
            </a:r>
            <a:endParaRPr lang="hr-HR" sz="1800" dirty="0"/>
          </a:p>
          <a:p>
            <a:r>
              <a:rPr lang="en-US" sz="1800" dirty="0" err="1"/>
              <a:t>radionice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ručak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hr-HR" sz="1800" dirty="0"/>
              <a:t> osigurati i financirati Udruga Educa (ESF projekt, „ </a:t>
            </a:r>
            <a:r>
              <a:rPr lang="hr-HR" sz="1800" dirty="0" err="1"/>
              <a:t>Znanstvana</a:t>
            </a:r>
            <a:r>
              <a:rPr lang="hr-HR" sz="1800" dirty="0"/>
              <a:t> avantura”)</a:t>
            </a:r>
          </a:p>
          <a:p>
            <a:r>
              <a:rPr lang="en-US" sz="1800" dirty="0" err="1"/>
              <a:t>Učenici</a:t>
            </a:r>
            <a:r>
              <a:rPr lang="en-US" sz="1800" dirty="0"/>
              <a:t> bi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podijeljeni</a:t>
            </a:r>
            <a:r>
              <a:rPr lang="en-US" sz="1800" dirty="0"/>
              <a:t> u</a:t>
            </a:r>
            <a:r>
              <a:rPr lang="hr-HR" sz="1800" dirty="0"/>
              <a:t>: </a:t>
            </a:r>
            <a:endParaRPr lang="en-US" sz="1800" dirty="0"/>
          </a:p>
          <a:p>
            <a:r>
              <a:rPr lang="en-US" sz="1800" dirty="0"/>
              <a:t>tri </a:t>
            </a:r>
            <a:r>
              <a:rPr lang="en-US" sz="1800" dirty="0" err="1"/>
              <a:t>grupe</a:t>
            </a:r>
            <a:r>
              <a:rPr lang="en-US" sz="1800" dirty="0"/>
              <a:t>: 1-4 </a:t>
            </a:r>
            <a:r>
              <a:rPr lang="en-US" sz="1800" dirty="0" err="1"/>
              <a:t>razred</a:t>
            </a:r>
            <a:r>
              <a:rPr lang="en-US" sz="1800" dirty="0"/>
              <a:t>, 5 </a:t>
            </a:r>
            <a:r>
              <a:rPr lang="en-US" sz="1800" dirty="0" err="1"/>
              <a:t>i</a:t>
            </a:r>
            <a:r>
              <a:rPr lang="en-US" sz="1800" dirty="0"/>
              <a:t> 6 </a:t>
            </a:r>
            <a:r>
              <a:rPr lang="en-US" sz="1800" dirty="0" err="1"/>
              <a:t>razred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potom</a:t>
            </a:r>
            <a:r>
              <a:rPr lang="en-US" sz="1800" dirty="0"/>
              <a:t> 7 </a:t>
            </a:r>
            <a:r>
              <a:rPr lang="en-US" sz="1800" dirty="0" err="1"/>
              <a:t>i</a:t>
            </a:r>
            <a:r>
              <a:rPr lang="en-US" sz="1800" dirty="0"/>
              <a:t> 8 </a:t>
            </a:r>
            <a:r>
              <a:rPr lang="en-US" sz="1800" dirty="0" err="1"/>
              <a:t>razred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radionice</a:t>
            </a:r>
            <a:r>
              <a:rPr lang="en-US" sz="1800" dirty="0"/>
              <a:t> bi</a:t>
            </a:r>
            <a:r>
              <a:rPr lang="hr-HR" sz="1800" dirty="0"/>
              <a:t> bile prilagođene uzrastu.</a:t>
            </a:r>
          </a:p>
          <a:p>
            <a:r>
              <a:rPr lang="hr-HR" sz="1800" dirty="0"/>
              <a:t>Sudjeluje učenički </a:t>
            </a:r>
            <a:r>
              <a:rPr lang="hr-HR" sz="1800" dirty="0" err="1"/>
              <a:t>ekoodbor</a:t>
            </a:r>
            <a:r>
              <a:rPr lang="hr-HR" sz="1800" dirty="0"/>
              <a:t>  cca 30 -32 učenika  16 RN  16 PN</a:t>
            </a:r>
          </a:p>
          <a:p>
            <a:endParaRPr lang="en-US" sz="1800" dirty="0"/>
          </a:p>
          <a:p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3478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02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EBF2272-3C5A-45EA-B483-866485C7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20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3747EE6-5C60-40BD-B45E-14FDC23E0126}"/>
              </a:ext>
            </a:extLst>
          </p:cNvPr>
          <p:cNvSpPr txBox="1"/>
          <p:nvPr/>
        </p:nvSpPr>
        <p:spPr>
          <a:xfrm>
            <a:off x="1077910" y="346229"/>
            <a:ext cx="5099052" cy="586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Radionice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se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provode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u 3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grupe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naizmjenično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paralelno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u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razlicitim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adekvatnim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prostorima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: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laboratorij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informatička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učionica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vrt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Amruševo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</a:rPr>
              <a:t> i potok </a:t>
            </a:r>
            <a:r>
              <a:rPr lang="hr-HR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Okičnica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prema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rasporedu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 9:00 - 10:30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radionice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10:45 - 12:15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radionice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12:15 - 13:15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ručak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13:15 - 14:45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radionice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Kraj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oko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15 sati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ali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mogu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</a:rPr>
              <a:t>ć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e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i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ne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</a:rPr>
              <a:t>š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to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kasnije</a:t>
            </a:r>
            <a:r>
              <a:rPr lang="hr-HR" sz="20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B33B66-5532-4CEA-96CB-5113D776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00389"/>
            <a:ext cx="5456279" cy="143227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5" name="TekstniOkvir 94">
            <a:extLst>
              <a:ext uri="{FF2B5EF4-FFF2-40B4-BE49-F238E27FC236}">
                <a16:creationId xmlns:a16="http://schemas.microsoft.com/office/drawing/2014/main" id="{E6EBD5C3-498B-4222-B7A1-F8411966B9DC}"/>
              </a:ext>
            </a:extLst>
          </p:cNvPr>
          <p:cNvSpPr txBox="1"/>
          <p:nvPr/>
        </p:nvSpPr>
        <p:spPr>
          <a:xfrm>
            <a:off x="5886450" y="-87322"/>
            <a:ext cx="60864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Ostvarimo kontakt</a:t>
            </a:r>
          </a:p>
          <a:p>
            <a:r>
              <a:rPr lang="hr-HR" dirty="0"/>
              <a:t>Kontaktirajte nas</a:t>
            </a:r>
          </a:p>
          <a:p>
            <a:r>
              <a:rPr lang="hr-HR" dirty="0"/>
              <a:t>Za sva Vaša pitanja stojimo Vam na raspolaganju ponedjeljak, utorak, četvrtak i petak od 7 do 15 sati i srijedu od 17 do 19 sati.</a:t>
            </a:r>
          </a:p>
          <a:p>
            <a:r>
              <a:rPr lang="hr-HR" dirty="0"/>
              <a:t>Telefon:</a:t>
            </a:r>
          </a:p>
          <a:p>
            <a:r>
              <a:rPr lang="hr-HR" dirty="0"/>
              <a:t>+385 1 6535 922</a:t>
            </a:r>
          </a:p>
          <a:p>
            <a:r>
              <a:rPr lang="hr-HR" dirty="0"/>
              <a:t>E-mail:</a:t>
            </a:r>
          </a:p>
          <a:p>
            <a:r>
              <a:rPr lang="hr-HR" dirty="0"/>
              <a:t>eduka@eduka.hr</a:t>
            </a:r>
          </a:p>
          <a:p>
            <a:r>
              <a:rPr lang="hr-HR" dirty="0"/>
              <a:t>Adresa</a:t>
            </a:r>
          </a:p>
          <a:p>
            <a:r>
              <a:rPr lang="hr-HR" dirty="0"/>
              <a:t>Kolodvorska ulica 4</a:t>
            </a:r>
          </a:p>
          <a:p>
            <a:r>
              <a:rPr lang="hr-HR" dirty="0"/>
              <a:t>10452 Klinča Sela</a:t>
            </a:r>
          </a:p>
        </p:txBody>
      </p:sp>
    </p:spTree>
    <p:extLst>
      <p:ext uri="{BB962C8B-B14F-4D97-AF65-F5344CB8AC3E}">
        <p14:creationId xmlns:p14="http://schemas.microsoft.com/office/powerpoint/2010/main" val="37557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EF01E5-AE79-4E98-9327-C138B8EA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79F3BA7-CC68-49B9-BE94-0F48FAC08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455836A-A023-4D3C-9A1D-B276576C7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nebo, vanjski, avion, plavo&#10;&#10;Opis je automatski generiran">
            <a:extLst>
              <a:ext uri="{FF2B5EF4-FFF2-40B4-BE49-F238E27FC236}">
                <a16:creationId xmlns:a16="http://schemas.microsoft.com/office/drawing/2014/main" id="{778D2EDB-658A-4145-8D36-D63586F022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70" r="17940" b="2"/>
          <a:stretch/>
        </p:blipFill>
        <p:spPr>
          <a:xfrm>
            <a:off x="965201" y="965200"/>
            <a:ext cx="3022905" cy="486664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Slika 2" descr="Slika na kojoj se prikazuje tekst, leptir, Moljci i leptiri, kukac&#10;&#10;Opis je automatski generiran">
            <a:extLst>
              <a:ext uri="{FF2B5EF4-FFF2-40B4-BE49-F238E27FC236}">
                <a16:creationId xmlns:a16="http://schemas.microsoft.com/office/drawing/2014/main" id="{3331CF4B-B763-4F15-A490-991D7D9AA2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75" r="9579" b="2"/>
          <a:stretch/>
        </p:blipFill>
        <p:spPr>
          <a:xfrm>
            <a:off x="4309839" y="965200"/>
            <a:ext cx="6916959" cy="486664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528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231427AB79F94A87DC25A0FAFD5395" ma:contentTypeVersion="12" ma:contentTypeDescription="Stvaranje novog dokumenta." ma:contentTypeScope="" ma:versionID="dc3ad350b76caff2f8e2ec892ce4059f">
  <xsd:schema xmlns:xsd="http://www.w3.org/2001/XMLSchema" xmlns:xs="http://www.w3.org/2001/XMLSchema" xmlns:p="http://schemas.microsoft.com/office/2006/metadata/properties" xmlns:ns2="0b1e5bf7-de39-4d27-831f-7adec695c1a1" xmlns:ns3="dc966b20-2ce7-4ea3-88c4-a0b0f99e1886" targetNamespace="http://schemas.microsoft.com/office/2006/metadata/properties" ma:root="true" ma:fieldsID="2f5e128e9f73c6e81102c35eb3fe7a5e" ns2:_="" ns3:_="">
    <xsd:import namespace="0b1e5bf7-de39-4d27-831f-7adec695c1a1"/>
    <xsd:import namespace="dc966b20-2ce7-4ea3-88c4-a0b0f99e18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5bf7-de39-4d27-831f-7adec695c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66b20-2ce7-4ea3-88c4-a0b0f99e188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0dd7b89-d797-49f1-9eea-da0310338b12}" ma:internalName="TaxCatchAll" ma:showField="CatchAllData" ma:web="dc966b20-2ce7-4ea3-88c4-a0b0f99e18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1e5bf7-de39-4d27-831f-7adec695c1a1">
      <Terms xmlns="http://schemas.microsoft.com/office/infopath/2007/PartnerControls"/>
    </lcf76f155ced4ddcb4097134ff3c332f>
    <TaxCatchAll xmlns="dc966b20-2ce7-4ea3-88c4-a0b0f99e1886" xsi:nil="true"/>
  </documentManagement>
</p:properties>
</file>

<file path=customXml/itemProps1.xml><?xml version="1.0" encoding="utf-8"?>
<ds:datastoreItem xmlns:ds="http://schemas.openxmlformats.org/officeDocument/2006/customXml" ds:itemID="{CD52E2B4-E732-4C32-A35A-CA1D0DB2B9AC}"/>
</file>

<file path=customXml/itemProps2.xml><?xml version="1.0" encoding="utf-8"?>
<ds:datastoreItem xmlns:ds="http://schemas.openxmlformats.org/officeDocument/2006/customXml" ds:itemID="{8CA9EE39-71CB-4515-AD29-839A7003330C}"/>
</file>

<file path=customXml/itemProps3.xml><?xml version="1.0" encoding="utf-8"?>
<ds:datastoreItem xmlns:ds="http://schemas.openxmlformats.org/officeDocument/2006/customXml" ds:itemID="{17ADF62A-C2C6-4159-B64A-5790805C45A2}"/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136</TotalTime>
  <Words>944</Words>
  <Application>Microsoft Office PowerPoint</Application>
  <PresentationFormat>Široki zaslon</PresentationFormat>
  <Paragraphs>82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Nunito</vt:lpstr>
      <vt:lpstr>Roboto</vt:lpstr>
      <vt:lpstr>Tw Cen MT</vt:lpstr>
      <vt:lpstr>var( --e-global-typography-text-font-family )</vt:lpstr>
      <vt:lpstr>Kružnica</vt:lpstr>
      <vt:lpstr>Eko aktivnosti : travanj – svibanj - lipanj 2025.</vt:lpstr>
      <vt:lpstr>PowerPoint prezentacija</vt:lpstr>
      <vt:lpstr>PowerPoint prezentacija</vt:lpstr>
      <vt:lpstr>- Sudjeluju svi učenici - rn- jednodnevna stručna ekskurzija u tehnički muzej - PN sudjeluju u priredbi i predavanju i radionici</vt:lpstr>
      <vt:lpstr>PowerPoint prezentacija</vt:lpstr>
      <vt:lpstr>EKO DAN:  7. 4. 2025. </vt:lpstr>
      <vt:lpstr>ESF PROJEKT- „ZNANSTVENA AVANTURA”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4.4.2025. EKO DAN - ENERGIJA</dc:title>
  <dc:creator>Korisnik</dc:creator>
  <cp:lastModifiedBy>Nenad</cp:lastModifiedBy>
  <cp:revision>24</cp:revision>
  <dcterms:created xsi:type="dcterms:W3CDTF">2025-02-27T21:44:48Z</dcterms:created>
  <dcterms:modified xsi:type="dcterms:W3CDTF">2025-02-28T08:52:58Z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0x010100F6231427AB79F94A87DC25A0FAFD5395</vt:lpwstr>
  </property>
</Properties>
</file>